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98" r:id="rId2"/>
    <p:sldId id="299" r:id="rId3"/>
    <p:sldId id="302" r:id="rId4"/>
    <p:sldId id="300" r:id="rId5"/>
    <p:sldId id="287" r:id="rId6"/>
    <p:sldId id="303" r:id="rId7"/>
    <p:sldId id="262" r:id="rId8"/>
    <p:sldId id="265" r:id="rId9"/>
    <p:sldId id="266" r:id="rId10"/>
    <p:sldId id="261" r:id="rId11"/>
    <p:sldId id="271" r:id="rId12"/>
    <p:sldId id="305" r:id="rId13"/>
    <p:sldId id="308" r:id="rId14"/>
    <p:sldId id="310" r:id="rId15"/>
    <p:sldId id="311" r:id="rId16"/>
    <p:sldId id="309" r:id="rId17"/>
    <p:sldId id="312" r:id="rId18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47" autoAdjust="0"/>
    <p:restoredTop sz="94660"/>
  </p:normalViewPr>
  <p:slideViewPr>
    <p:cSldViewPr>
      <p:cViewPr>
        <p:scale>
          <a:sx n="60" d="100"/>
          <a:sy n="60" d="100"/>
        </p:scale>
        <p:origin x="-1776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67EED-CD9F-4E97-B709-82036B795145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165377-BE3D-4718-B60C-92B15E24CA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13160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v-SE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7D123C-462F-477B-88D7-FFC1DFA3E185}" type="slidenum">
              <a:rPr lang="sv-SE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sv-S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C2C619-2320-467E-B516-9BF0B42AE2A4}" type="slidenum">
              <a:rPr lang="sv-SE" smtClean="0"/>
              <a:pPr>
                <a:defRPr/>
              </a:pPr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80945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C2C619-2320-467E-B516-9BF0B42AE2A4}" type="slidenum">
              <a:rPr lang="sv-SE" smtClean="0"/>
              <a:pPr>
                <a:defRPr/>
              </a:pPr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8094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C2C619-2320-467E-B516-9BF0B42AE2A4}" type="slidenum">
              <a:rPr lang="sv-SE" smtClean="0"/>
              <a:pPr>
                <a:defRPr/>
              </a:pPr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9876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24945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83545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96321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149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06302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64833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02741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31531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55297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7211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91886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4F37C-F487-481E-9577-88E61D4D2AB2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69420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se/url?sa=i&amp;rct=j&amp;q=&amp;esrc=s&amp;source=images&amp;cd=&amp;cad=rja&amp;uact=8&amp;ved=0CAcQjRw&amp;url=http://www.blocket.se/gotland/Isbrytande_bogserbat_Harding_57735809.htm&amp;ei=c_BmVfrML8H2sgHdh4GYBQ&amp;bvm=bv.93990622,d.bGg&amp;psig=AFQjCNGYqc6yfX1JuaHHoQVo9bZjfh2f5A&amp;ust=1432895946612448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latshållare för innehåll 2"/>
          <p:cNvSpPr txBox="1">
            <a:spLocks/>
          </p:cNvSpPr>
          <p:nvPr/>
        </p:nvSpPr>
        <p:spPr>
          <a:xfrm>
            <a:off x="457200" y="830906"/>
            <a:ext cx="7643192" cy="8699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v-SE" b="1" dirty="0" smtClean="0"/>
              <a:t>3. The </a:t>
            </a:r>
            <a:r>
              <a:rPr lang="sv-SE" b="1" dirty="0" err="1" smtClean="0"/>
              <a:t>Icebreakers</a:t>
            </a:r>
            <a:endParaRPr lang="sv-SE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96" t="12116" r="22715" b="16667"/>
          <a:stretch/>
        </p:blipFill>
        <p:spPr bwMode="auto">
          <a:xfrm>
            <a:off x="23528" y="1265857"/>
            <a:ext cx="3932799" cy="3819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38" t="29291" r="21375" b="18624"/>
          <a:stretch/>
        </p:blipFill>
        <p:spPr bwMode="auto">
          <a:xfrm>
            <a:off x="3956327" y="2276872"/>
            <a:ext cx="4802751" cy="3234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C:\Users\magsun01\AppData\Local\Microsoft\Windows\Temporary Internet Files\Content.Outlook\MPTLERQN\Winmos_startsid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8376" y="-30629"/>
            <a:ext cx="9746919" cy="689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517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 flipV="1">
            <a:off x="1475656" y="836712"/>
            <a:ext cx="6779344" cy="513347"/>
          </a:xfrm>
        </p:spPr>
        <p:txBody>
          <a:bodyPr>
            <a:normAutofit fontScale="90000"/>
          </a:bodyPr>
          <a:lstStyle/>
          <a:p>
            <a:endParaRPr lang="sv-SE" dirty="0"/>
          </a:p>
        </p:txBody>
      </p:sp>
      <p:pic>
        <p:nvPicPr>
          <p:cNvPr id="1026" name="Picture 2" descr="C:\Users\royjaa01\Desktop\Gamla datorn\foto\Isbilder 2009\2009040113485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" t="13267" r="1755"/>
          <a:stretch/>
        </p:blipFill>
        <p:spPr bwMode="auto">
          <a:xfrm>
            <a:off x="0" y="830906"/>
            <a:ext cx="9144000" cy="548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ruta 3"/>
          <p:cNvSpPr txBox="1"/>
          <p:nvPr/>
        </p:nvSpPr>
        <p:spPr>
          <a:xfrm>
            <a:off x="395536" y="830906"/>
            <a:ext cx="82809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>
                <a:solidFill>
                  <a:schemeClr val="bg1"/>
                </a:solidFill>
                <a:latin typeface="+mj-lt"/>
              </a:rPr>
              <a:t>Activity 6</a:t>
            </a:r>
            <a:br>
              <a:rPr lang="en-GB" sz="4400" dirty="0" smtClean="0">
                <a:solidFill>
                  <a:schemeClr val="bg1"/>
                </a:solidFill>
                <a:latin typeface="+mj-lt"/>
              </a:rPr>
            </a:br>
            <a:r>
              <a:rPr lang="en-GB" sz="4400" dirty="0" smtClean="0">
                <a:solidFill>
                  <a:schemeClr val="bg1"/>
                </a:solidFill>
                <a:latin typeface="+mj-lt"/>
              </a:rPr>
              <a:t>Upgrading of existing icebreakers</a:t>
            </a:r>
            <a:endParaRPr lang="en-GB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G:\INNOVATION\EU_controller\WINMOS\Presentationer\PPT mall\en_tentea_beneficiaries_logo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6359601"/>
            <a:ext cx="3392431" cy="45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3068960"/>
            <a:ext cx="2290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 smtClean="0">
                <a:solidFill>
                  <a:schemeClr val="bg1"/>
                </a:solidFill>
              </a:rPr>
              <a:t>90% </a:t>
            </a:r>
            <a:r>
              <a:rPr lang="sv-SE" b="1" dirty="0" err="1" smtClean="0">
                <a:solidFill>
                  <a:schemeClr val="bg1"/>
                </a:solidFill>
              </a:rPr>
              <a:t>of</a:t>
            </a:r>
            <a:r>
              <a:rPr lang="sv-SE" b="1" dirty="0" smtClean="0">
                <a:solidFill>
                  <a:schemeClr val="bg1"/>
                </a:solidFill>
              </a:rPr>
              <a:t> the </a:t>
            </a:r>
            <a:r>
              <a:rPr lang="sv-SE" b="1" dirty="0" err="1" smtClean="0">
                <a:solidFill>
                  <a:schemeClr val="bg1"/>
                </a:solidFill>
              </a:rPr>
              <a:t>work</a:t>
            </a:r>
            <a:r>
              <a:rPr lang="sv-SE" b="1" dirty="0" smtClean="0">
                <a:solidFill>
                  <a:schemeClr val="bg1"/>
                </a:solidFill>
              </a:rPr>
              <a:t> </a:t>
            </a:r>
            <a:r>
              <a:rPr lang="sv-SE" b="1" dirty="0" err="1" smtClean="0">
                <a:solidFill>
                  <a:schemeClr val="bg1"/>
                </a:solidFill>
              </a:rPr>
              <a:t>excecuted</a:t>
            </a:r>
            <a:endParaRPr lang="en-GB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83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830906"/>
            <a:ext cx="8229600" cy="1143000"/>
          </a:xfrm>
        </p:spPr>
        <p:txBody>
          <a:bodyPr/>
          <a:lstStyle/>
          <a:p>
            <a:endParaRPr lang="sv-SE" dirty="0"/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G:\INNOVATION\EU_controller\WINMOS\Presentationer\PPT mall\en_tentea_beneficiaries_logo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6359601"/>
            <a:ext cx="3392431" cy="45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118" y="1052736"/>
            <a:ext cx="9131882" cy="4843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539552" y="1196752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b="1" dirty="0" err="1">
                <a:solidFill>
                  <a:schemeClr val="bg1"/>
                </a:solidFill>
              </a:rPr>
              <a:t>Activity</a:t>
            </a:r>
            <a:r>
              <a:rPr lang="sv-SE" b="1" dirty="0">
                <a:solidFill>
                  <a:schemeClr val="bg1"/>
                </a:solidFill>
              </a:rPr>
              <a:t> </a:t>
            </a:r>
            <a:r>
              <a:rPr lang="sv-SE" b="1" dirty="0" smtClean="0">
                <a:solidFill>
                  <a:schemeClr val="bg1"/>
                </a:solidFill>
              </a:rPr>
              <a:t>7: </a:t>
            </a:r>
            <a:r>
              <a:rPr lang="sv-SE" b="1" dirty="0" err="1" smtClean="0">
                <a:solidFill>
                  <a:schemeClr val="bg1"/>
                </a:solidFill>
              </a:rPr>
              <a:t>Acquisition</a:t>
            </a:r>
            <a:r>
              <a:rPr lang="sv-SE" b="1" dirty="0" smtClean="0">
                <a:solidFill>
                  <a:schemeClr val="bg1"/>
                </a:solidFill>
              </a:rPr>
              <a:t> </a:t>
            </a:r>
            <a:r>
              <a:rPr lang="sv-SE" b="1" dirty="0" err="1">
                <a:solidFill>
                  <a:schemeClr val="bg1"/>
                </a:solidFill>
              </a:rPr>
              <a:t>of</a:t>
            </a:r>
            <a:r>
              <a:rPr lang="sv-SE" b="1" dirty="0">
                <a:solidFill>
                  <a:schemeClr val="bg1"/>
                </a:solidFill>
              </a:rPr>
              <a:t> a new </a:t>
            </a:r>
            <a:r>
              <a:rPr lang="sv-SE" b="1" dirty="0" err="1">
                <a:solidFill>
                  <a:schemeClr val="bg1"/>
                </a:solidFill>
              </a:rPr>
              <a:t>icebreaker</a:t>
            </a:r>
            <a:endParaRPr lang="sv-SE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8974" y="1835532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 err="1" smtClean="0">
                <a:solidFill>
                  <a:schemeClr val="bg1"/>
                </a:solidFill>
              </a:rPr>
              <a:t>Building</a:t>
            </a:r>
            <a:r>
              <a:rPr lang="sv-SE" b="1" dirty="0" smtClean="0">
                <a:solidFill>
                  <a:schemeClr val="bg1"/>
                </a:solidFill>
              </a:rPr>
              <a:t> is </a:t>
            </a:r>
            <a:r>
              <a:rPr lang="sv-SE" b="1" dirty="0" err="1" smtClean="0">
                <a:solidFill>
                  <a:schemeClr val="bg1"/>
                </a:solidFill>
              </a:rPr>
              <a:t>ongoing</a:t>
            </a:r>
            <a:endParaRPr lang="sv-SE" b="1" dirty="0" smtClean="0">
              <a:solidFill>
                <a:schemeClr val="bg1"/>
              </a:solidFill>
            </a:endParaRPr>
          </a:p>
          <a:p>
            <a:endParaRPr lang="sv-SE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787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 descr="PP-malmporten_sid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600" y="0"/>
            <a:ext cx="9144000" cy="6858000"/>
          </a:xfrm>
          <a:prstGeom prst="rect">
            <a:avLst/>
          </a:prstGeom>
        </p:spPr>
      </p:pic>
      <p:sp>
        <p:nvSpPr>
          <p:cNvPr id="3" name="textruta 2"/>
          <p:cNvSpPr txBox="1"/>
          <p:nvPr/>
        </p:nvSpPr>
        <p:spPr>
          <a:xfrm>
            <a:off x="210357" y="2703466"/>
            <a:ext cx="4238437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baseline="30000" dirty="0">
                <a:solidFill>
                  <a:schemeClr val="bg1"/>
                </a:solidFill>
                <a:latin typeface="+mj-lt"/>
                <a:cs typeface="Helvetica 85 Heavy"/>
              </a:rPr>
              <a:t>Deepening and widening of the fairway through the Bay of Bothnia and the </a:t>
            </a:r>
            <a:r>
              <a:rPr lang="en-US" sz="2800" b="1" baseline="30000" dirty="0" err="1">
                <a:solidFill>
                  <a:schemeClr val="bg1"/>
                </a:solidFill>
                <a:latin typeface="+mj-lt"/>
                <a:cs typeface="Helvetica 85 Heavy"/>
              </a:rPr>
              <a:t>K</a:t>
            </a:r>
            <a:r>
              <a:rPr lang="en-US" sz="2800" b="1" baseline="30000" dirty="0" err="1" smtClean="0">
                <a:solidFill>
                  <a:schemeClr val="bg1"/>
                </a:solidFill>
                <a:latin typeface="+mj-lt"/>
                <a:cs typeface="Helvetica 85 Heavy"/>
              </a:rPr>
              <a:t>varken</a:t>
            </a:r>
            <a:r>
              <a:rPr lang="en-US" sz="2800" b="1" baseline="30000" dirty="0" smtClean="0">
                <a:solidFill>
                  <a:schemeClr val="bg1"/>
                </a:solidFill>
                <a:latin typeface="+mj-lt"/>
                <a:cs typeface="Helvetica 85 Heavy"/>
              </a:rPr>
              <a:t> </a:t>
            </a:r>
            <a:r>
              <a:rPr lang="en-US" sz="2800" b="1" baseline="30000" dirty="0">
                <a:solidFill>
                  <a:schemeClr val="bg1"/>
                </a:solidFill>
                <a:latin typeface="+mj-lt"/>
                <a:cs typeface="Helvetica 85 Heavy"/>
              </a:rPr>
              <a:t>straits</a:t>
            </a:r>
            <a:r>
              <a:rPr lang="en-US" sz="2800" b="1" baseline="30000" dirty="0" smtClean="0">
                <a:solidFill>
                  <a:schemeClr val="bg1"/>
                </a:solidFill>
                <a:latin typeface="+mj-lt"/>
                <a:cs typeface="Helvetica 85 Heavy"/>
              </a:rPr>
              <a:t>.</a:t>
            </a:r>
            <a:r>
              <a:rPr lang="en-US" sz="2800" b="1" baseline="30000" dirty="0">
                <a:solidFill>
                  <a:schemeClr val="bg1"/>
                </a:solidFill>
                <a:latin typeface="+mj-lt"/>
                <a:cs typeface="Helvetica 85 Heavy"/>
              </a:rPr>
              <a:t> </a:t>
            </a:r>
            <a:endParaRPr lang="en-US" sz="2800" b="1" baseline="30000" dirty="0" smtClean="0">
              <a:solidFill>
                <a:schemeClr val="bg1"/>
              </a:solidFill>
              <a:latin typeface="+mj-lt"/>
              <a:cs typeface="Helvetica 85 Heavy"/>
            </a:endParaRPr>
          </a:p>
          <a:p>
            <a:pPr>
              <a:spcAft>
                <a:spcPts val="600"/>
              </a:spcAft>
            </a:pPr>
            <a:endParaRPr lang="en-US" sz="2800" b="1" baseline="30000" dirty="0" smtClean="0">
              <a:solidFill>
                <a:schemeClr val="bg1"/>
              </a:solidFill>
              <a:latin typeface="+mj-lt"/>
              <a:cs typeface="Helvetica 85 Heavy"/>
            </a:endParaRPr>
          </a:p>
          <a:p>
            <a:pPr>
              <a:spcAft>
                <a:spcPts val="600"/>
              </a:spcAft>
            </a:pPr>
            <a:r>
              <a:rPr lang="en-US" sz="3200" b="1" baseline="30000" dirty="0" smtClean="0">
                <a:solidFill>
                  <a:schemeClr val="bg1"/>
                </a:solidFill>
                <a:latin typeface="+mj-lt"/>
                <a:cs typeface="Helvetica 85 Heavy"/>
              </a:rPr>
              <a:t>Today</a:t>
            </a:r>
            <a:r>
              <a:rPr lang="en-US" sz="2800" b="1" baseline="30000" dirty="0" smtClean="0">
                <a:solidFill>
                  <a:schemeClr val="bg1"/>
                </a:solidFill>
                <a:latin typeface="+mj-lt"/>
                <a:cs typeface="Helvetica 85 Heavy"/>
              </a:rPr>
              <a:t> max draft 10,8 meters</a:t>
            </a:r>
            <a:br>
              <a:rPr lang="en-US" sz="2800" b="1" baseline="30000" dirty="0" smtClean="0">
                <a:solidFill>
                  <a:schemeClr val="bg1"/>
                </a:solidFill>
                <a:latin typeface="+mj-lt"/>
                <a:cs typeface="Helvetica 85 Heavy"/>
              </a:rPr>
            </a:br>
            <a:r>
              <a:rPr lang="en-US" sz="2800" b="1" baseline="30000" dirty="0" smtClean="0">
                <a:solidFill>
                  <a:schemeClr val="bg1"/>
                </a:solidFill>
                <a:latin typeface="+mj-lt"/>
                <a:cs typeface="Helvetica 85 Heavy"/>
              </a:rPr>
              <a:t>Max load 55 000 </a:t>
            </a:r>
            <a:r>
              <a:rPr lang="en-US" sz="2800" b="1" baseline="30000" dirty="0" err="1" smtClean="0">
                <a:solidFill>
                  <a:schemeClr val="bg1"/>
                </a:solidFill>
                <a:latin typeface="+mj-lt"/>
                <a:cs typeface="Helvetica 85 Heavy"/>
              </a:rPr>
              <a:t>tonnes</a:t>
            </a:r>
            <a:r>
              <a:rPr lang="en-US" sz="2800" b="1" dirty="0" smtClean="0">
                <a:solidFill>
                  <a:schemeClr val="bg1"/>
                </a:solidFill>
                <a:latin typeface="+mj-lt"/>
                <a:cs typeface="Helvetica 85 Heavy"/>
              </a:rPr>
              <a:t> </a:t>
            </a:r>
          </a:p>
          <a:p>
            <a:pPr>
              <a:spcAft>
                <a:spcPts val="600"/>
              </a:spcAft>
            </a:pPr>
            <a:r>
              <a:rPr lang="en-US" sz="3200" b="1" baseline="30000" dirty="0" smtClean="0">
                <a:solidFill>
                  <a:schemeClr val="bg1"/>
                </a:solidFill>
                <a:latin typeface="+mj-lt"/>
                <a:cs typeface="Helvetica 85 Heavy"/>
              </a:rPr>
              <a:t>Future</a:t>
            </a:r>
            <a:r>
              <a:rPr lang="en-US" sz="2800" b="1" baseline="30000" dirty="0" smtClean="0">
                <a:solidFill>
                  <a:schemeClr val="bg1"/>
                </a:solidFill>
                <a:latin typeface="+mj-lt"/>
                <a:cs typeface="Helvetica 85 Heavy"/>
              </a:rPr>
              <a:t> max draft 15,0 meters</a:t>
            </a:r>
            <a:br>
              <a:rPr lang="en-US" sz="2800" b="1" baseline="30000" dirty="0" smtClean="0">
                <a:solidFill>
                  <a:schemeClr val="bg1"/>
                </a:solidFill>
                <a:latin typeface="+mj-lt"/>
                <a:cs typeface="Helvetica 85 Heavy"/>
              </a:rPr>
            </a:br>
            <a:r>
              <a:rPr lang="en-US" sz="2800" b="1" baseline="30000" dirty="0" smtClean="0">
                <a:solidFill>
                  <a:schemeClr val="bg1"/>
                </a:solidFill>
                <a:latin typeface="+mj-lt"/>
                <a:cs typeface="Helvetica 85 Heavy"/>
              </a:rPr>
              <a:t>max  load 180 000 </a:t>
            </a:r>
            <a:r>
              <a:rPr lang="en-US" sz="2800" b="1" baseline="30000" dirty="0" err="1" smtClean="0">
                <a:solidFill>
                  <a:schemeClr val="bg1"/>
                </a:solidFill>
                <a:latin typeface="+mj-lt"/>
                <a:cs typeface="Helvetica 85 Heavy"/>
              </a:rPr>
              <a:t>tonnes</a:t>
            </a:r>
            <a:endParaRPr lang="en-US" sz="2800" b="1" baseline="30000" dirty="0">
              <a:solidFill>
                <a:schemeClr val="bg1"/>
              </a:solidFill>
              <a:latin typeface="+mj-lt"/>
              <a:cs typeface="Helvetica 85 Heavy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20688"/>
            <a:ext cx="4067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200" b="1" dirty="0" smtClean="0">
                <a:solidFill>
                  <a:schemeClr val="bg1"/>
                </a:solidFill>
              </a:rPr>
              <a:t>LULEÅ</a:t>
            </a:r>
          </a:p>
          <a:p>
            <a:r>
              <a:rPr lang="sv-SE" sz="3200" b="1" dirty="0" smtClean="0">
                <a:solidFill>
                  <a:schemeClr val="bg1"/>
                </a:solidFill>
              </a:rPr>
              <a:t>The </a:t>
            </a:r>
            <a:r>
              <a:rPr lang="sv-SE" sz="3200" b="1" dirty="0" err="1" smtClean="0">
                <a:solidFill>
                  <a:schemeClr val="bg1"/>
                </a:solidFill>
              </a:rPr>
              <a:t>Iron</a:t>
            </a:r>
            <a:r>
              <a:rPr lang="sv-SE" sz="3200" b="1" dirty="0" smtClean="0">
                <a:solidFill>
                  <a:schemeClr val="bg1"/>
                </a:solidFill>
              </a:rPr>
              <a:t> Ore Port</a:t>
            </a:r>
            <a:endParaRPr lang="en-GB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07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66730"/>
          </a:xfrm>
        </p:spPr>
        <p:txBody>
          <a:bodyPr/>
          <a:lstStyle/>
          <a:p>
            <a:pPr algn="l"/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v-SE" sz="2400" b="1" dirty="0" smtClean="0"/>
              <a:t>Progress </a:t>
            </a:r>
            <a:r>
              <a:rPr lang="sv-SE" sz="2400" b="1" dirty="0" err="1" smtClean="0"/>
              <a:t>within</a:t>
            </a:r>
            <a:r>
              <a:rPr lang="sv-SE" sz="2400" b="1" dirty="0" smtClean="0"/>
              <a:t> the </a:t>
            </a:r>
            <a:r>
              <a:rPr lang="sv-SE" sz="2400" b="1" dirty="0" err="1" smtClean="0"/>
              <a:t>Iron</a:t>
            </a:r>
            <a:r>
              <a:rPr lang="sv-SE" sz="2400" b="1" dirty="0" smtClean="0"/>
              <a:t> Port Project</a:t>
            </a:r>
          </a:p>
          <a:p>
            <a:pPr marL="0" indent="0">
              <a:buNone/>
            </a:pPr>
            <a:endParaRPr lang="sv-SE" sz="2400" dirty="0"/>
          </a:p>
          <a:p>
            <a:pPr marL="0" indent="0">
              <a:buNone/>
            </a:pPr>
            <a:endParaRPr lang="sv-SE" sz="2400" dirty="0" smtClean="0"/>
          </a:p>
          <a:p>
            <a:r>
              <a:rPr lang="sv-SE" sz="2400" dirty="0" smtClean="0"/>
              <a:t>Fairway design </a:t>
            </a:r>
            <a:r>
              <a:rPr lang="sv-SE" sz="2400" dirty="0" err="1" smtClean="0"/>
              <a:t>completed</a:t>
            </a:r>
            <a:r>
              <a:rPr lang="sv-SE" sz="2400" dirty="0" smtClean="0"/>
              <a:t/>
            </a:r>
            <a:br>
              <a:rPr lang="sv-SE" sz="2400" dirty="0" smtClean="0"/>
            </a:br>
            <a:endParaRPr lang="sv-SE" sz="2400" dirty="0" smtClean="0"/>
          </a:p>
          <a:p>
            <a:r>
              <a:rPr lang="sv-SE" sz="2400" dirty="0" smtClean="0"/>
              <a:t>Test </a:t>
            </a:r>
            <a:r>
              <a:rPr lang="sv-SE" sz="2400" dirty="0" err="1" smtClean="0"/>
              <a:t>dredging</a:t>
            </a:r>
            <a:r>
              <a:rPr lang="sv-SE" sz="2400" dirty="0" smtClean="0"/>
              <a:t> </a:t>
            </a:r>
            <a:r>
              <a:rPr lang="sv-SE" sz="2400" dirty="0" err="1" smtClean="0"/>
              <a:t>to</a:t>
            </a:r>
            <a:r>
              <a:rPr lang="sv-SE" sz="2400" dirty="0" smtClean="0"/>
              <a:t> be </a:t>
            </a:r>
            <a:r>
              <a:rPr lang="sv-SE" sz="2400" dirty="0" err="1" smtClean="0"/>
              <a:t>performed</a:t>
            </a:r>
            <a:r>
              <a:rPr lang="sv-SE" sz="2400" dirty="0" smtClean="0"/>
              <a:t>, </a:t>
            </a:r>
            <a:r>
              <a:rPr lang="sv-SE" sz="2400" dirty="0" err="1" smtClean="0"/>
              <a:t>July</a:t>
            </a:r>
            <a:r>
              <a:rPr lang="sv-SE" sz="2400" dirty="0" smtClean="0"/>
              <a:t> 2015</a:t>
            </a:r>
            <a:br>
              <a:rPr lang="sv-SE" sz="2400" dirty="0" smtClean="0"/>
            </a:br>
            <a:endParaRPr lang="sv-SE" sz="2400" dirty="0" smtClean="0"/>
          </a:p>
          <a:p>
            <a:r>
              <a:rPr lang="sv-SE" sz="2400" dirty="0" err="1" smtClean="0"/>
              <a:t>Application</a:t>
            </a:r>
            <a:r>
              <a:rPr lang="sv-SE" sz="2400" dirty="0" smtClean="0"/>
              <a:t> </a:t>
            </a:r>
            <a:r>
              <a:rPr lang="sv-SE" sz="2400" dirty="0" err="1" smtClean="0"/>
              <a:t>to</a:t>
            </a:r>
            <a:r>
              <a:rPr lang="sv-SE" sz="2400" dirty="0" smtClean="0"/>
              <a:t> Environment Court </a:t>
            </a:r>
            <a:r>
              <a:rPr lang="sv-SE" sz="2400" dirty="0" err="1" smtClean="0"/>
              <a:t>to</a:t>
            </a:r>
            <a:r>
              <a:rPr lang="sv-SE" sz="2400" dirty="0" smtClean="0"/>
              <a:t> be </a:t>
            </a:r>
            <a:r>
              <a:rPr lang="sv-SE" sz="2400" dirty="0" err="1" smtClean="0"/>
              <a:t>submitted</a:t>
            </a:r>
            <a:r>
              <a:rPr lang="sv-SE" sz="2400" dirty="0" smtClean="0"/>
              <a:t> in September 2015.</a:t>
            </a:r>
            <a:br>
              <a:rPr lang="sv-SE" sz="2400" dirty="0" smtClean="0"/>
            </a:br>
            <a:endParaRPr lang="en-GB" sz="2400" dirty="0"/>
          </a:p>
          <a:p>
            <a:pPr lvl="0"/>
            <a:r>
              <a:rPr lang="en-GB" sz="2400" dirty="0" smtClean="0"/>
              <a:t>Negotiation on co-funding between stakeholders is ongoing</a:t>
            </a: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95002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Lake Mälaren</a:t>
            </a:r>
            <a:endParaRPr lang="en-GB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6" t="12951" r="53197" b="8967"/>
          <a:stretch/>
        </p:blipFill>
        <p:spPr bwMode="auto">
          <a:xfrm>
            <a:off x="-16079" y="1268760"/>
            <a:ext cx="9160079" cy="558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07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" r="56699"/>
          <a:stretch/>
        </p:blipFill>
        <p:spPr bwMode="auto">
          <a:xfrm>
            <a:off x="0" y="1"/>
            <a:ext cx="9144000" cy="685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076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Progress Lake Mälaren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dirty="0" smtClean="0"/>
          </a:p>
          <a:p>
            <a:r>
              <a:rPr lang="sv-SE" dirty="0" smtClean="0"/>
              <a:t>Environment </a:t>
            </a:r>
            <a:r>
              <a:rPr lang="sv-SE" dirty="0"/>
              <a:t>C</a:t>
            </a:r>
            <a:r>
              <a:rPr lang="sv-SE" dirty="0" smtClean="0"/>
              <a:t>ourt decision, 12 June 2015</a:t>
            </a:r>
          </a:p>
          <a:p>
            <a:r>
              <a:rPr lang="sv-SE" dirty="0" smtClean="0"/>
              <a:t>Public </a:t>
            </a:r>
            <a:r>
              <a:rPr lang="sv-SE" dirty="0" err="1" smtClean="0"/>
              <a:t>procurement</a:t>
            </a:r>
            <a:r>
              <a:rPr lang="sv-SE" dirty="0" smtClean="0"/>
              <a:t> </a:t>
            </a:r>
            <a:r>
              <a:rPr lang="sv-SE" dirty="0" err="1" smtClean="0"/>
              <a:t>commenced</a:t>
            </a:r>
            <a:r>
              <a:rPr lang="sv-SE" dirty="0" smtClean="0"/>
              <a:t> spring 2015</a:t>
            </a:r>
          </a:p>
          <a:p>
            <a:r>
              <a:rPr lang="sv-SE" dirty="0" err="1" smtClean="0"/>
              <a:t>Building</a:t>
            </a:r>
            <a:r>
              <a:rPr lang="sv-SE" dirty="0" smtClean="0"/>
              <a:t> lock starts, spring 2016</a:t>
            </a:r>
          </a:p>
          <a:p>
            <a:r>
              <a:rPr lang="sv-SE" dirty="0" smtClean="0"/>
              <a:t>Fairway </a:t>
            </a:r>
            <a:r>
              <a:rPr lang="sv-SE" dirty="0" err="1" smtClean="0"/>
              <a:t>dredging</a:t>
            </a:r>
            <a:r>
              <a:rPr lang="sv-SE" dirty="0" smtClean="0"/>
              <a:t> starts, </a:t>
            </a:r>
            <a:r>
              <a:rPr lang="sv-SE" dirty="0" err="1" smtClean="0"/>
              <a:t>autumn</a:t>
            </a:r>
            <a:r>
              <a:rPr lang="sv-SE" dirty="0" smtClean="0"/>
              <a:t> 2018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874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0" t="23277" r="65799" b="18570"/>
          <a:stretch/>
        </p:blipFill>
        <p:spPr bwMode="auto">
          <a:xfrm>
            <a:off x="85528" y="116632"/>
            <a:ext cx="8396879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7664" y="348625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200" b="1" dirty="0" err="1" smtClean="0"/>
              <a:t>Dredging</a:t>
            </a:r>
            <a:r>
              <a:rPr lang="sv-SE" sz="3200" b="1" dirty="0" smtClean="0"/>
              <a:t> port </a:t>
            </a:r>
            <a:r>
              <a:rPr lang="sv-SE" sz="3200" b="1" dirty="0" err="1" smtClean="0"/>
              <a:t>of</a:t>
            </a:r>
            <a:r>
              <a:rPr lang="sv-SE" sz="3200" b="1" dirty="0" smtClean="0"/>
              <a:t> Gothenburg</a:t>
            </a:r>
            <a:endParaRPr lang="en-GB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339752" y="6089243"/>
            <a:ext cx="37162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b="1" dirty="0" smtClean="0"/>
              <a:t>Pre-</a:t>
            </a:r>
            <a:r>
              <a:rPr lang="sv-SE" sz="3200" b="1" dirty="0" err="1" smtClean="0"/>
              <a:t>study</a:t>
            </a:r>
            <a:r>
              <a:rPr lang="sv-SE" sz="3200" b="1" dirty="0" smtClean="0"/>
              <a:t> </a:t>
            </a:r>
            <a:r>
              <a:rPr lang="sv-SE" sz="3200" b="1" dirty="0" err="1" smtClean="0"/>
              <a:t>completed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340248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5076056" y="3068960"/>
            <a:ext cx="3168129" cy="2952328"/>
          </a:xfrm>
        </p:spPr>
        <p:txBody>
          <a:bodyPr>
            <a:normAutofit/>
          </a:bodyPr>
          <a:lstStyle/>
          <a:p>
            <a:r>
              <a:rPr lang="sv-SE" sz="1600" b="1" dirty="0" smtClean="0">
                <a:latin typeface="Arial" charset="0"/>
                <a:cs typeface="Arial" charset="0"/>
              </a:rPr>
              <a:t/>
            </a:r>
            <a:br>
              <a:rPr lang="sv-SE" sz="1600" b="1" dirty="0" smtClean="0">
                <a:latin typeface="Arial" charset="0"/>
                <a:cs typeface="Arial" charset="0"/>
              </a:rPr>
            </a:br>
            <a:endParaRPr lang="sv-SE" sz="1600" dirty="0" smtClean="0">
              <a:latin typeface="Arial" charset="0"/>
              <a:cs typeface="Arial" charset="0"/>
            </a:endParaRPr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INNOVATION\EU_controller\WINMOS\Presentationer\PPT mall\en_tentea_beneficiaries_logo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6359601"/>
            <a:ext cx="3392431" cy="45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15457"/>
            <a:ext cx="4114800" cy="5004329"/>
          </a:xfrm>
        </p:spPr>
        <p:txBody>
          <a:bodyPr>
            <a:normAutofit fontScale="25000" lnSpcReduction="20000"/>
          </a:bodyPr>
          <a:lstStyle/>
          <a:p>
            <a:r>
              <a:rPr lang="en-US" sz="5600" b="1" dirty="0">
                <a:solidFill>
                  <a:schemeClr val="accent1"/>
                </a:solidFill>
              </a:rPr>
              <a:t>Activity 1 - Study on future need for </a:t>
            </a:r>
            <a:r>
              <a:rPr lang="en-US" sz="5600" b="1" dirty="0" smtClean="0">
                <a:solidFill>
                  <a:schemeClr val="accent1"/>
                </a:solidFill>
              </a:rPr>
              <a:t>ice </a:t>
            </a:r>
            <a:r>
              <a:rPr lang="en-US" sz="5600" b="1" dirty="0">
                <a:solidFill>
                  <a:schemeClr val="accent1"/>
                </a:solidFill>
              </a:rPr>
              <a:t>breaking </a:t>
            </a:r>
            <a:r>
              <a:rPr lang="en-US" sz="5600" b="1" dirty="0" smtClean="0">
                <a:solidFill>
                  <a:schemeClr val="accent1"/>
                </a:solidFill>
              </a:rPr>
              <a:t>capacity</a:t>
            </a:r>
          </a:p>
          <a:p>
            <a:endParaRPr lang="en-US" sz="5600" b="1" dirty="0">
              <a:solidFill>
                <a:schemeClr val="accent1"/>
              </a:solidFill>
            </a:endParaRPr>
          </a:p>
          <a:p>
            <a:r>
              <a:rPr lang="en-US" sz="5600" b="1" dirty="0">
                <a:solidFill>
                  <a:schemeClr val="accent1"/>
                </a:solidFill>
              </a:rPr>
              <a:t> </a:t>
            </a:r>
            <a:r>
              <a:rPr lang="en-US" sz="5600" b="1" dirty="0" smtClean="0">
                <a:solidFill>
                  <a:schemeClr val="accent1"/>
                </a:solidFill>
              </a:rPr>
              <a:t>Activity </a:t>
            </a:r>
            <a:r>
              <a:rPr lang="en-US" sz="5600" b="1" dirty="0">
                <a:solidFill>
                  <a:schemeClr val="accent1"/>
                </a:solidFill>
              </a:rPr>
              <a:t>2 - Concept study on next </a:t>
            </a:r>
            <a:r>
              <a:rPr lang="en-US" sz="5600" b="1" dirty="0" smtClean="0">
                <a:solidFill>
                  <a:schemeClr val="accent1"/>
                </a:solidFill>
              </a:rPr>
              <a:t>generation </a:t>
            </a:r>
            <a:r>
              <a:rPr lang="en-US" sz="5600" b="1" dirty="0">
                <a:solidFill>
                  <a:schemeClr val="accent1"/>
                </a:solidFill>
              </a:rPr>
              <a:t>ice breakers </a:t>
            </a:r>
            <a:endParaRPr lang="en-US" sz="5600" b="1" dirty="0" smtClean="0">
              <a:solidFill>
                <a:schemeClr val="accent1"/>
              </a:solidFill>
            </a:endParaRPr>
          </a:p>
          <a:p>
            <a:endParaRPr lang="en-US" sz="5600" b="1" dirty="0">
              <a:solidFill>
                <a:schemeClr val="accent1"/>
              </a:solidFill>
            </a:endParaRPr>
          </a:p>
          <a:p>
            <a:r>
              <a:rPr lang="en-US" sz="5600" b="1" dirty="0">
                <a:solidFill>
                  <a:schemeClr val="accent1"/>
                </a:solidFill>
              </a:rPr>
              <a:t> </a:t>
            </a:r>
            <a:r>
              <a:rPr lang="en-US" sz="5600" b="1" dirty="0" smtClean="0">
                <a:solidFill>
                  <a:schemeClr val="accent1"/>
                </a:solidFill>
              </a:rPr>
              <a:t>Activity </a:t>
            </a:r>
            <a:r>
              <a:rPr lang="en-US" sz="5600" b="1" dirty="0">
                <a:solidFill>
                  <a:schemeClr val="accent1"/>
                </a:solidFill>
              </a:rPr>
              <a:t>3 - Improvement of </a:t>
            </a:r>
            <a:r>
              <a:rPr lang="en-US" sz="5600" b="1" dirty="0" smtClean="0">
                <a:solidFill>
                  <a:schemeClr val="accent1"/>
                </a:solidFill>
              </a:rPr>
              <a:t>environmental performance</a:t>
            </a:r>
          </a:p>
          <a:p>
            <a:endParaRPr lang="en-US" sz="5600" b="1" dirty="0">
              <a:solidFill>
                <a:schemeClr val="accent1"/>
              </a:solidFill>
            </a:endParaRPr>
          </a:p>
          <a:p>
            <a:r>
              <a:rPr lang="en-US" sz="5600" b="1" dirty="0">
                <a:solidFill>
                  <a:schemeClr val="accent1"/>
                </a:solidFill>
              </a:rPr>
              <a:t> </a:t>
            </a:r>
            <a:r>
              <a:rPr lang="en-US" sz="5600" b="1" dirty="0" smtClean="0">
                <a:solidFill>
                  <a:schemeClr val="accent1"/>
                </a:solidFill>
              </a:rPr>
              <a:t>Activity </a:t>
            </a:r>
            <a:r>
              <a:rPr lang="en-US" sz="5600" b="1" dirty="0">
                <a:solidFill>
                  <a:schemeClr val="accent1"/>
                </a:solidFill>
              </a:rPr>
              <a:t>4 - Development of the </a:t>
            </a:r>
            <a:r>
              <a:rPr lang="en-US" sz="5600" b="1" dirty="0" smtClean="0">
                <a:solidFill>
                  <a:schemeClr val="accent1"/>
                </a:solidFill>
              </a:rPr>
              <a:t>Icebreaking </a:t>
            </a:r>
            <a:r>
              <a:rPr lang="en-US" sz="5600" b="1" dirty="0">
                <a:solidFill>
                  <a:schemeClr val="accent1"/>
                </a:solidFill>
              </a:rPr>
              <a:t>Management Network </a:t>
            </a:r>
            <a:r>
              <a:rPr lang="en-US" sz="5600" b="1" dirty="0" err="1" smtClean="0">
                <a:solidFill>
                  <a:schemeClr val="accent1"/>
                </a:solidFill>
              </a:rPr>
              <a:t>IBnet</a:t>
            </a:r>
            <a:endParaRPr lang="en-US" sz="5600" b="1" dirty="0" smtClean="0">
              <a:solidFill>
                <a:schemeClr val="accent1"/>
              </a:solidFill>
            </a:endParaRPr>
          </a:p>
          <a:p>
            <a:endParaRPr lang="en-US" sz="5600" b="1" dirty="0">
              <a:solidFill>
                <a:schemeClr val="accent1"/>
              </a:solidFill>
            </a:endParaRPr>
          </a:p>
          <a:p>
            <a:r>
              <a:rPr lang="en-US" sz="5600" b="1" dirty="0">
                <a:solidFill>
                  <a:schemeClr val="accent1"/>
                </a:solidFill>
              </a:rPr>
              <a:t> </a:t>
            </a:r>
            <a:r>
              <a:rPr lang="en-US" sz="5600" b="1" dirty="0" smtClean="0">
                <a:solidFill>
                  <a:schemeClr val="accent1"/>
                </a:solidFill>
              </a:rPr>
              <a:t>Activity </a:t>
            </a:r>
            <a:r>
              <a:rPr lang="en-US" sz="5600" b="1" dirty="0">
                <a:solidFill>
                  <a:schemeClr val="accent1"/>
                </a:solidFill>
              </a:rPr>
              <a:t>5 - Human element and </a:t>
            </a:r>
            <a:r>
              <a:rPr lang="en-US" sz="5600" b="1" dirty="0" smtClean="0">
                <a:solidFill>
                  <a:schemeClr val="accent1"/>
                </a:solidFill>
              </a:rPr>
              <a:t>training </a:t>
            </a:r>
          </a:p>
          <a:p>
            <a:endParaRPr lang="en-US" sz="5600" b="1" dirty="0">
              <a:solidFill>
                <a:schemeClr val="accent1"/>
              </a:solidFill>
            </a:endParaRPr>
          </a:p>
          <a:p>
            <a:r>
              <a:rPr lang="en-US" sz="5600" b="1" dirty="0">
                <a:solidFill>
                  <a:schemeClr val="accent1"/>
                </a:solidFill>
              </a:rPr>
              <a:t> </a:t>
            </a:r>
            <a:r>
              <a:rPr lang="en-US" sz="5600" b="1" dirty="0" smtClean="0">
                <a:solidFill>
                  <a:schemeClr val="accent1"/>
                </a:solidFill>
              </a:rPr>
              <a:t>Activity </a:t>
            </a:r>
            <a:r>
              <a:rPr lang="en-US" sz="5600" b="1" dirty="0">
                <a:solidFill>
                  <a:schemeClr val="accent1"/>
                </a:solidFill>
              </a:rPr>
              <a:t>6 - Technical upgrading and </a:t>
            </a:r>
            <a:r>
              <a:rPr lang="en-US" sz="5600" b="1" dirty="0" smtClean="0">
                <a:solidFill>
                  <a:schemeClr val="accent1"/>
                </a:solidFill>
              </a:rPr>
              <a:t>life </a:t>
            </a:r>
            <a:r>
              <a:rPr lang="en-US" sz="5600" b="1" dirty="0">
                <a:solidFill>
                  <a:schemeClr val="accent1"/>
                </a:solidFill>
              </a:rPr>
              <a:t>extension of old </a:t>
            </a:r>
            <a:r>
              <a:rPr lang="en-US" sz="5600" b="1" dirty="0" smtClean="0">
                <a:solidFill>
                  <a:schemeClr val="accent1"/>
                </a:solidFill>
              </a:rPr>
              <a:t>icebreakers</a:t>
            </a:r>
          </a:p>
          <a:p>
            <a:endParaRPr lang="en-US" sz="5600" b="1" dirty="0">
              <a:solidFill>
                <a:schemeClr val="accent1"/>
              </a:solidFill>
            </a:endParaRPr>
          </a:p>
          <a:p>
            <a:r>
              <a:rPr lang="en-US" sz="5600" b="1" dirty="0">
                <a:solidFill>
                  <a:schemeClr val="accent1"/>
                </a:solidFill>
              </a:rPr>
              <a:t> </a:t>
            </a:r>
            <a:r>
              <a:rPr lang="en-US" sz="5600" b="1" dirty="0" smtClean="0">
                <a:solidFill>
                  <a:schemeClr val="accent1"/>
                </a:solidFill>
              </a:rPr>
              <a:t>Activity </a:t>
            </a:r>
            <a:r>
              <a:rPr lang="en-US" sz="5600" b="1" dirty="0">
                <a:solidFill>
                  <a:schemeClr val="accent1"/>
                </a:solidFill>
              </a:rPr>
              <a:t>7 - Acquisition of a new </a:t>
            </a:r>
            <a:r>
              <a:rPr lang="en-US" sz="5600" b="1" dirty="0" smtClean="0">
                <a:solidFill>
                  <a:schemeClr val="accent1"/>
                </a:solidFill>
              </a:rPr>
              <a:t>Finnish </a:t>
            </a:r>
            <a:r>
              <a:rPr lang="en-US" sz="5600" b="1" dirty="0">
                <a:solidFill>
                  <a:schemeClr val="accent1"/>
                </a:solidFill>
              </a:rPr>
              <a:t>icebreaker</a:t>
            </a:r>
          </a:p>
          <a:p>
            <a:pPr marL="0" indent="0" algn="ctr">
              <a:buNone/>
            </a:pPr>
            <a:endParaRPr lang="en-US" sz="5600" b="1" dirty="0" smtClean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en-US" sz="56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Total budget 139 Million </a:t>
            </a:r>
            <a:r>
              <a:rPr lang="en-US" sz="56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€</a:t>
            </a:r>
          </a:p>
          <a:p>
            <a:pPr marL="0" indent="0" algn="ctr">
              <a:buNone/>
            </a:pPr>
            <a:endParaRPr lang="en-US" sz="56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en-US" sz="56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EU </a:t>
            </a:r>
            <a:r>
              <a:rPr lang="en-US" sz="56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funding 29,7 Million €</a:t>
            </a:r>
          </a:p>
          <a:p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76056" y="2996952"/>
            <a:ext cx="388843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sng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Partners: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Swedish Maritime Administration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Estonian Maritime Administration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Ministry of Transport and Communication Finland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Aker Arctic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Aboa</a:t>
            </a:r>
            <a:r>
              <a:rPr lang="en-US" sz="14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Mare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Finnish Meteorological Institute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Aalto University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Image Soft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2" t="9015" r="66773" b="12978"/>
          <a:stretch/>
        </p:blipFill>
        <p:spPr bwMode="auto">
          <a:xfrm>
            <a:off x="5904734" y="270367"/>
            <a:ext cx="2062348" cy="2726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723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2527"/>
            <a:ext cx="8686800" cy="52727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800" b="1" dirty="0" smtClean="0">
                <a:solidFill>
                  <a:schemeClr val="accent1"/>
                </a:solidFill>
              </a:rPr>
              <a:t>Finnish-Swedish </a:t>
            </a:r>
            <a:r>
              <a:rPr lang="en-GB" sz="2800" b="1" dirty="0">
                <a:solidFill>
                  <a:schemeClr val="accent1"/>
                </a:solidFill>
              </a:rPr>
              <a:t>icebreaking </a:t>
            </a:r>
            <a:r>
              <a:rPr lang="en-GB" sz="2800" b="1" dirty="0" smtClean="0">
                <a:solidFill>
                  <a:schemeClr val="accent1"/>
                </a:solidFill>
              </a:rPr>
              <a:t>co-operation</a:t>
            </a:r>
          </a:p>
          <a:p>
            <a:pPr marL="0" indent="0">
              <a:buNone/>
            </a:pPr>
            <a:endParaRPr lang="sv-SE" sz="2000" b="1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GB" sz="2000" b="1" dirty="0" smtClean="0">
              <a:solidFill>
                <a:schemeClr val="accent1"/>
              </a:solidFill>
            </a:endParaRPr>
          </a:p>
          <a:p>
            <a:r>
              <a:rPr lang="en-US" sz="2000" dirty="0" smtClean="0">
                <a:solidFill>
                  <a:schemeClr val="accent1"/>
                </a:solidFill>
              </a:rPr>
              <a:t> Started </a:t>
            </a:r>
            <a:r>
              <a:rPr lang="en-US" sz="2000" dirty="0">
                <a:solidFill>
                  <a:schemeClr val="accent1"/>
                </a:solidFill>
              </a:rPr>
              <a:t>in 1960’s. New government </a:t>
            </a:r>
            <a:r>
              <a:rPr lang="en-US" sz="2000" dirty="0" smtClean="0">
                <a:solidFill>
                  <a:schemeClr val="accent1"/>
                </a:solidFill>
              </a:rPr>
              <a:t>agreement </a:t>
            </a:r>
            <a:r>
              <a:rPr lang="en-US" sz="2000" dirty="0">
                <a:solidFill>
                  <a:schemeClr val="accent1"/>
                </a:solidFill>
              </a:rPr>
              <a:t>in force in </a:t>
            </a:r>
            <a:r>
              <a:rPr lang="en-US" sz="2000" dirty="0" smtClean="0">
                <a:solidFill>
                  <a:schemeClr val="accent1"/>
                </a:solidFill>
              </a:rPr>
              <a:t>2013</a:t>
            </a:r>
            <a:endParaRPr lang="en-US" sz="2000" dirty="0">
              <a:solidFill>
                <a:schemeClr val="accent1"/>
              </a:solidFill>
            </a:endParaRPr>
          </a:p>
          <a:p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smtClean="0">
                <a:solidFill>
                  <a:schemeClr val="accent1"/>
                </a:solidFill>
              </a:rPr>
              <a:t>Both </a:t>
            </a:r>
            <a:r>
              <a:rPr lang="en-US" sz="2000" dirty="0">
                <a:solidFill>
                  <a:schemeClr val="accent1"/>
                </a:solidFill>
              </a:rPr>
              <a:t>parties reserve required icebreaker </a:t>
            </a:r>
            <a:r>
              <a:rPr lang="en-US" sz="2000" dirty="0" smtClean="0">
                <a:solidFill>
                  <a:schemeClr val="accent1"/>
                </a:solidFill>
              </a:rPr>
              <a:t>capacity</a:t>
            </a:r>
            <a:endParaRPr lang="en-US" sz="2000" dirty="0">
              <a:solidFill>
                <a:schemeClr val="accent1"/>
              </a:solidFill>
            </a:endParaRPr>
          </a:p>
          <a:p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smtClean="0">
                <a:solidFill>
                  <a:schemeClr val="accent1"/>
                </a:solidFill>
              </a:rPr>
              <a:t>Cost </a:t>
            </a:r>
            <a:r>
              <a:rPr lang="en-US" sz="2000" dirty="0">
                <a:solidFill>
                  <a:schemeClr val="accent1"/>
                </a:solidFill>
              </a:rPr>
              <a:t>sharing principles</a:t>
            </a:r>
          </a:p>
          <a:p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smtClean="0">
                <a:solidFill>
                  <a:schemeClr val="accent1"/>
                </a:solidFill>
              </a:rPr>
              <a:t>Estonia </a:t>
            </a:r>
            <a:r>
              <a:rPr lang="en-US" sz="2000" dirty="0">
                <a:solidFill>
                  <a:schemeClr val="accent1"/>
                </a:solidFill>
              </a:rPr>
              <a:t>will join the agreement?</a:t>
            </a:r>
          </a:p>
          <a:p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smtClean="0">
                <a:solidFill>
                  <a:schemeClr val="accent1"/>
                </a:solidFill>
              </a:rPr>
              <a:t>Joint </a:t>
            </a:r>
            <a:r>
              <a:rPr lang="en-US" sz="2000" dirty="0">
                <a:solidFill>
                  <a:schemeClr val="accent1"/>
                </a:solidFill>
              </a:rPr>
              <a:t>information system for management of </a:t>
            </a:r>
            <a:r>
              <a:rPr lang="en-US" sz="2000" dirty="0" smtClean="0">
                <a:solidFill>
                  <a:schemeClr val="accent1"/>
                </a:solidFill>
              </a:rPr>
              <a:t>icebreaker </a:t>
            </a:r>
            <a:r>
              <a:rPr lang="en-US" sz="2000" dirty="0">
                <a:solidFill>
                  <a:schemeClr val="accent1"/>
                </a:solidFill>
              </a:rPr>
              <a:t>operations (</a:t>
            </a:r>
            <a:r>
              <a:rPr lang="en-US" sz="2000" dirty="0" err="1">
                <a:solidFill>
                  <a:schemeClr val="accent1"/>
                </a:solidFill>
              </a:rPr>
              <a:t>IBNet</a:t>
            </a:r>
            <a:r>
              <a:rPr lang="en-US" sz="2000" dirty="0">
                <a:solidFill>
                  <a:schemeClr val="accent1"/>
                </a:solidFill>
              </a:rPr>
              <a:t>)</a:t>
            </a:r>
          </a:p>
          <a:p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smtClean="0">
                <a:solidFill>
                  <a:schemeClr val="accent1"/>
                </a:solidFill>
              </a:rPr>
              <a:t>Common </a:t>
            </a:r>
            <a:r>
              <a:rPr lang="en-US" sz="2000" dirty="0">
                <a:solidFill>
                  <a:schemeClr val="accent1"/>
                </a:solidFill>
              </a:rPr>
              <a:t>principles of setting traffic </a:t>
            </a:r>
            <a:r>
              <a:rPr lang="en-US" sz="2000" dirty="0" smtClean="0">
                <a:solidFill>
                  <a:schemeClr val="accent1"/>
                </a:solidFill>
              </a:rPr>
              <a:t>restrictions </a:t>
            </a:r>
            <a:r>
              <a:rPr lang="en-US" sz="2000" dirty="0">
                <a:solidFill>
                  <a:schemeClr val="accent1"/>
                </a:solidFill>
              </a:rPr>
              <a:t>(Finnish-Swedish ice class rules) </a:t>
            </a:r>
          </a:p>
          <a:p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smtClean="0">
                <a:solidFill>
                  <a:schemeClr val="accent1"/>
                </a:solidFill>
              </a:rPr>
              <a:t>A </a:t>
            </a:r>
            <a:r>
              <a:rPr lang="en-US" sz="2000" dirty="0" err="1">
                <a:solidFill>
                  <a:schemeClr val="accent1"/>
                </a:solidFill>
              </a:rPr>
              <a:t>MoU</a:t>
            </a:r>
            <a:r>
              <a:rPr lang="en-US" sz="2000" dirty="0">
                <a:solidFill>
                  <a:schemeClr val="accent1"/>
                </a:solidFill>
              </a:rPr>
              <a:t> concerning a joint winter navigation </a:t>
            </a:r>
            <a:r>
              <a:rPr lang="en-US" sz="2000" dirty="0" smtClean="0">
                <a:solidFill>
                  <a:schemeClr val="accent1"/>
                </a:solidFill>
              </a:rPr>
              <a:t>strategy </a:t>
            </a:r>
            <a:r>
              <a:rPr lang="en-US" sz="2000" dirty="0">
                <a:solidFill>
                  <a:schemeClr val="accent1"/>
                </a:solidFill>
              </a:rPr>
              <a:t>is being prepared</a:t>
            </a:r>
          </a:p>
          <a:p>
            <a:pPr marL="0" indent="0">
              <a:buNone/>
            </a:pPr>
            <a:endParaRPr lang="en-GB" sz="2000" dirty="0">
              <a:solidFill>
                <a:schemeClr val="accent1"/>
              </a:solidFill>
            </a:endParaRPr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ktangel 5"/>
          <p:cNvSpPr/>
          <p:nvPr/>
        </p:nvSpPr>
        <p:spPr>
          <a:xfrm>
            <a:off x="4167383" y="892527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sv-SE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42729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3. The </a:t>
            </a:r>
            <a:r>
              <a:rPr lang="sv-SE" dirty="0" err="1" smtClean="0"/>
              <a:t>Icebreakers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10" t="11198" r="25183" b="14584"/>
          <a:stretch/>
        </p:blipFill>
        <p:spPr bwMode="auto">
          <a:xfrm>
            <a:off x="50354" y="1700808"/>
            <a:ext cx="3942375" cy="4781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48" t="23437" r="16910" b="17708"/>
          <a:stretch/>
        </p:blipFill>
        <p:spPr bwMode="auto">
          <a:xfrm>
            <a:off x="3992729" y="2991722"/>
            <a:ext cx="4490814" cy="3011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92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11560" y="2404720"/>
            <a:ext cx="8064895" cy="39548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v-SE" sz="2400" dirty="0" smtClean="0">
                <a:solidFill>
                  <a:schemeClr val="accent1"/>
                </a:solidFill>
              </a:rPr>
              <a:t>A simulation </a:t>
            </a:r>
            <a:r>
              <a:rPr lang="sv-SE" sz="2400" dirty="0" err="1" smtClean="0">
                <a:solidFill>
                  <a:schemeClr val="accent1"/>
                </a:solidFill>
              </a:rPr>
              <a:t>tool</a:t>
            </a:r>
            <a:r>
              <a:rPr lang="sv-SE" sz="2400" dirty="0" smtClean="0">
                <a:solidFill>
                  <a:schemeClr val="accent1"/>
                </a:solidFill>
              </a:rPr>
              <a:t> is under </a:t>
            </a:r>
            <a:r>
              <a:rPr lang="sv-SE" sz="2400" dirty="0" err="1" smtClean="0">
                <a:solidFill>
                  <a:schemeClr val="accent1"/>
                </a:solidFill>
              </a:rPr>
              <a:t>construction</a:t>
            </a:r>
            <a:r>
              <a:rPr lang="sv-SE" sz="2400" dirty="0">
                <a:solidFill>
                  <a:schemeClr val="accent1"/>
                </a:solidFill>
              </a:rPr>
              <a:t> </a:t>
            </a:r>
            <a:r>
              <a:rPr lang="sv-SE" sz="2400" dirty="0" smtClean="0">
                <a:solidFill>
                  <a:schemeClr val="accent1"/>
                </a:solidFill>
              </a:rPr>
              <a:t>in order </a:t>
            </a:r>
            <a:r>
              <a:rPr lang="sv-SE" sz="2400" dirty="0" err="1" smtClean="0">
                <a:solidFill>
                  <a:schemeClr val="accent1"/>
                </a:solidFill>
              </a:rPr>
              <a:t>to</a:t>
            </a:r>
            <a:r>
              <a:rPr lang="sv-SE" sz="2400" dirty="0" smtClean="0">
                <a:solidFill>
                  <a:schemeClr val="accent1"/>
                </a:solidFill>
              </a:rPr>
              <a:t> </a:t>
            </a:r>
            <a:r>
              <a:rPr lang="sv-SE" sz="2400" dirty="0" err="1" smtClean="0">
                <a:solidFill>
                  <a:schemeClr val="accent1"/>
                </a:solidFill>
              </a:rPr>
              <a:t>simulate</a:t>
            </a:r>
            <a:r>
              <a:rPr lang="sv-SE" sz="2400" dirty="0" smtClean="0">
                <a:solidFill>
                  <a:schemeClr val="accent1"/>
                </a:solidFill>
              </a:rPr>
              <a:t> </a:t>
            </a:r>
            <a:r>
              <a:rPr lang="sv-SE" sz="2400" dirty="0" err="1" smtClean="0">
                <a:solidFill>
                  <a:schemeClr val="accent1"/>
                </a:solidFill>
              </a:rPr>
              <a:t>changes</a:t>
            </a:r>
            <a:r>
              <a:rPr lang="sv-SE" sz="2400" dirty="0" smtClean="0">
                <a:solidFill>
                  <a:schemeClr val="accent1"/>
                </a:solidFill>
              </a:rPr>
              <a:t> in </a:t>
            </a:r>
            <a:r>
              <a:rPr lang="sv-SE" sz="2400" dirty="0" err="1" smtClean="0">
                <a:solidFill>
                  <a:schemeClr val="accent1"/>
                </a:solidFill>
              </a:rPr>
              <a:t>sea</a:t>
            </a:r>
            <a:r>
              <a:rPr lang="sv-SE" sz="2400" dirty="0" smtClean="0">
                <a:solidFill>
                  <a:schemeClr val="accent1"/>
                </a:solidFill>
              </a:rPr>
              <a:t> </a:t>
            </a:r>
            <a:r>
              <a:rPr lang="sv-SE" sz="2400" dirty="0" err="1" smtClean="0">
                <a:solidFill>
                  <a:schemeClr val="accent1"/>
                </a:solidFill>
              </a:rPr>
              <a:t>traffic</a:t>
            </a:r>
            <a:r>
              <a:rPr lang="sv-SE" sz="2400" dirty="0" smtClean="0">
                <a:solidFill>
                  <a:schemeClr val="accent1"/>
                </a:solidFill>
              </a:rPr>
              <a:t>, </a:t>
            </a:r>
            <a:r>
              <a:rPr lang="sv-SE" sz="2400" dirty="0" err="1" smtClean="0">
                <a:solidFill>
                  <a:schemeClr val="accent1"/>
                </a:solidFill>
              </a:rPr>
              <a:t>number</a:t>
            </a:r>
            <a:r>
              <a:rPr lang="sv-SE" sz="2400" dirty="0" smtClean="0">
                <a:solidFill>
                  <a:schemeClr val="accent1"/>
                </a:solidFill>
              </a:rPr>
              <a:t> and </a:t>
            </a:r>
            <a:r>
              <a:rPr lang="sv-SE" sz="2400" dirty="0" err="1" smtClean="0">
                <a:solidFill>
                  <a:schemeClr val="accent1"/>
                </a:solidFill>
              </a:rPr>
              <a:t>type</a:t>
            </a:r>
            <a:r>
              <a:rPr lang="sv-SE" sz="2400" dirty="0" smtClean="0">
                <a:solidFill>
                  <a:schemeClr val="accent1"/>
                </a:solidFill>
              </a:rPr>
              <a:t> </a:t>
            </a:r>
            <a:r>
              <a:rPr lang="sv-SE" sz="2400" dirty="0" err="1" smtClean="0">
                <a:solidFill>
                  <a:schemeClr val="accent1"/>
                </a:solidFill>
              </a:rPr>
              <a:t>of</a:t>
            </a:r>
            <a:r>
              <a:rPr lang="sv-SE" sz="2400" dirty="0" smtClean="0">
                <a:solidFill>
                  <a:schemeClr val="accent1"/>
                </a:solidFill>
              </a:rPr>
              <a:t> </a:t>
            </a:r>
            <a:r>
              <a:rPr lang="sv-SE" sz="2400" dirty="0" err="1" smtClean="0">
                <a:solidFill>
                  <a:schemeClr val="accent1"/>
                </a:solidFill>
              </a:rPr>
              <a:t>icebreakers</a:t>
            </a:r>
            <a:r>
              <a:rPr lang="sv-SE" sz="2400" dirty="0" smtClean="0">
                <a:solidFill>
                  <a:schemeClr val="accent1"/>
                </a:solidFill>
              </a:rPr>
              <a:t>, </a:t>
            </a:r>
            <a:r>
              <a:rPr lang="sv-SE" sz="2400" dirty="0" err="1" smtClean="0">
                <a:solidFill>
                  <a:schemeClr val="accent1"/>
                </a:solidFill>
              </a:rPr>
              <a:t>demand</a:t>
            </a:r>
            <a:r>
              <a:rPr lang="sv-SE" sz="2400" dirty="0" smtClean="0">
                <a:solidFill>
                  <a:schemeClr val="accent1"/>
                </a:solidFill>
              </a:rPr>
              <a:t> for </a:t>
            </a:r>
            <a:r>
              <a:rPr lang="sv-SE" sz="2400" dirty="0" err="1" smtClean="0">
                <a:solidFill>
                  <a:schemeClr val="accent1"/>
                </a:solidFill>
              </a:rPr>
              <a:t>engine</a:t>
            </a:r>
            <a:r>
              <a:rPr lang="sv-SE" sz="2400" dirty="0" smtClean="0">
                <a:solidFill>
                  <a:schemeClr val="accent1"/>
                </a:solidFill>
              </a:rPr>
              <a:t> </a:t>
            </a:r>
            <a:r>
              <a:rPr lang="sv-SE" sz="2400" dirty="0" err="1" smtClean="0">
                <a:solidFill>
                  <a:schemeClr val="accent1"/>
                </a:solidFill>
              </a:rPr>
              <a:t>power</a:t>
            </a:r>
            <a:r>
              <a:rPr lang="sv-SE" sz="2400" dirty="0" smtClean="0">
                <a:solidFill>
                  <a:schemeClr val="accent1"/>
                </a:solidFill>
              </a:rPr>
              <a:t>, </a:t>
            </a:r>
            <a:r>
              <a:rPr lang="sv-SE" sz="2400" dirty="0" err="1" smtClean="0">
                <a:solidFill>
                  <a:schemeClr val="accent1"/>
                </a:solidFill>
              </a:rPr>
              <a:t>size</a:t>
            </a:r>
            <a:r>
              <a:rPr lang="sv-SE" sz="2400" dirty="0" smtClean="0">
                <a:solidFill>
                  <a:schemeClr val="accent1"/>
                </a:solidFill>
              </a:rPr>
              <a:t> </a:t>
            </a:r>
            <a:r>
              <a:rPr lang="sv-SE" sz="2400" dirty="0" err="1" smtClean="0">
                <a:solidFill>
                  <a:schemeClr val="accent1"/>
                </a:solidFill>
              </a:rPr>
              <a:t>of</a:t>
            </a:r>
            <a:r>
              <a:rPr lang="sv-SE" sz="2400" dirty="0" smtClean="0">
                <a:solidFill>
                  <a:schemeClr val="accent1"/>
                </a:solidFill>
              </a:rPr>
              <a:t> </a:t>
            </a:r>
            <a:r>
              <a:rPr lang="sv-SE" sz="2400" dirty="0" err="1" smtClean="0">
                <a:solidFill>
                  <a:schemeClr val="accent1"/>
                </a:solidFill>
              </a:rPr>
              <a:t>vessels</a:t>
            </a:r>
            <a:r>
              <a:rPr lang="sv-SE" sz="2400" dirty="0" smtClean="0">
                <a:solidFill>
                  <a:schemeClr val="accent1"/>
                </a:solidFill>
              </a:rPr>
              <a:t> etc.</a:t>
            </a:r>
          </a:p>
          <a:p>
            <a:pPr marL="0" indent="0">
              <a:buNone/>
            </a:pPr>
            <a:endParaRPr lang="sv-SE" sz="24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4" name="textruta 3"/>
          <p:cNvSpPr txBox="1"/>
          <p:nvPr/>
        </p:nvSpPr>
        <p:spPr>
          <a:xfrm>
            <a:off x="467544" y="835061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accent1"/>
                </a:solidFill>
              </a:rPr>
              <a:t>Activity 1:</a:t>
            </a:r>
          </a:p>
          <a:p>
            <a:pPr algn="ctr"/>
            <a:r>
              <a:rPr lang="en-GB" sz="2400" b="1" dirty="0" smtClean="0">
                <a:solidFill>
                  <a:schemeClr val="accent1"/>
                </a:solidFill>
              </a:rPr>
              <a:t> Study on future demand for Icebreaking capacity</a:t>
            </a:r>
          </a:p>
          <a:p>
            <a:pPr algn="ctr"/>
            <a:endParaRPr lang="sv-SE" sz="2400" b="1" dirty="0">
              <a:solidFill>
                <a:schemeClr val="accent1"/>
              </a:solidFill>
            </a:endParaRPr>
          </a:p>
          <a:p>
            <a:pPr algn="ctr"/>
            <a:endParaRPr lang="en-GB" sz="2400" b="1" dirty="0">
              <a:solidFill>
                <a:schemeClr val="accent1"/>
              </a:solidFill>
            </a:endParaRPr>
          </a:p>
        </p:txBody>
      </p:sp>
      <p:pic>
        <p:nvPicPr>
          <p:cNvPr id="6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G:\INNOVATION\EU_controller\WINMOS\Presentationer\PPT mall\en_tentea_beneficiaries_logo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6359601"/>
            <a:ext cx="3392431" cy="45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encrypted-tbn2.gstatic.com/images?q=tbn:ANd9GcTaJEWh7WWgC5tM2qB9oenE0kbdP-iC5ZwtEjPgn8bWfXbtjdIyn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080" y="3785896"/>
            <a:ext cx="3693840" cy="246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43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39552" y="2031654"/>
            <a:ext cx="8064895" cy="3954879"/>
          </a:xfrm>
        </p:spPr>
        <p:txBody>
          <a:bodyPr>
            <a:noAutofit/>
          </a:bodyPr>
          <a:lstStyle/>
          <a:p>
            <a:endParaRPr lang="sv-SE" sz="2400" dirty="0" smtClean="0">
              <a:solidFill>
                <a:schemeClr val="accent1"/>
              </a:solidFill>
            </a:endParaRPr>
          </a:p>
          <a:p>
            <a:r>
              <a:rPr lang="sv-SE" sz="2400" dirty="0" smtClean="0">
                <a:solidFill>
                  <a:schemeClr val="accent1"/>
                </a:solidFill>
              </a:rPr>
              <a:t>A </a:t>
            </a:r>
            <a:r>
              <a:rPr lang="sv-SE" sz="2400" dirty="0" err="1" smtClean="0">
                <a:solidFill>
                  <a:schemeClr val="accent1"/>
                </a:solidFill>
              </a:rPr>
              <a:t>reference</a:t>
            </a:r>
            <a:r>
              <a:rPr lang="sv-SE" sz="2400" dirty="0" smtClean="0">
                <a:solidFill>
                  <a:schemeClr val="accent1"/>
                </a:solidFill>
              </a:rPr>
              <a:t> modell for </a:t>
            </a:r>
            <a:r>
              <a:rPr lang="sv-SE" sz="2400" dirty="0" err="1" smtClean="0">
                <a:solidFill>
                  <a:schemeClr val="accent1"/>
                </a:solidFill>
              </a:rPr>
              <a:t>icebreaking</a:t>
            </a:r>
            <a:r>
              <a:rPr lang="sv-SE" sz="2400" dirty="0" smtClean="0">
                <a:solidFill>
                  <a:schemeClr val="accent1"/>
                </a:solidFill>
              </a:rPr>
              <a:t> </a:t>
            </a:r>
            <a:r>
              <a:rPr lang="sv-SE" sz="2400" dirty="0" err="1" smtClean="0">
                <a:solidFill>
                  <a:schemeClr val="accent1"/>
                </a:solidFill>
              </a:rPr>
              <a:t>performance</a:t>
            </a:r>
            <a:r>
              <a:rPr lang="sv-SE" sz="2400" dirty="0" smtClean="0">
                <a:solidFill>
                  <a:schemeClr val="accent1"/>
                </a:solidFill>
              </a:rPr>
              <a:t> </a:t>
            </a:r>
            <a:r>
              <a:rPr lang="sv-SE" sz="2400" dirty="0" err="1" smtClean="0">
                <a:solidFill>
                  <a:schemeClr val="accent1"/>
                </a:solidFill>
              </a:rPr>
              <a:t>will</a:t>
            </a:r>
            <a:r>
              <a:rPr lang="sv-SE" sz="2400" dirty="0" smtClean="0">
                <a:solidFill>
                  <a:schemeClr val="accent1"/>
                </a:solidFill>
              </a:rPr>
              <a:t> be </a:t>
            </a:r>
            <a:r>
              <a:rPr lang="sv-SE" sz="2400" dirty="0" err="1" smtClean="0">
                <a:solidFill>
                  <a:schemeClr val="accent1"/>
                </a:solidFill>
              </a:rPr>
              <a:t>worked</a:t>
            </a:r>
            <a:r>
              <a:rPr lang="sv-SE" sz="2400" dirty="0" smtClean="0">
                <a:solidFill>
                  <a:schemeClr val="accent1"/>
                </a:solidFill>
              </a:rPr>
              <a:t> </a:t>
            </a:r>
            <a:r>
              <a:rPr lang="sv-SE" sz="2400" dirty="0" err="1" smtClean="0">
                <a:solidFill>
                  <a:schemeClr val="accent1"/>
                </a:solidFill>
              </a:rPr>
              <a:t>out</a:t>
            </a:r>
            <a:r>
              <a:rPr lang="sv-SE" sz="2400" dirty="0" smtClean="0">
                <a:solidFill>
                  <a:schemeClr val="accent1"/>
                </a:solidFill>
              </a:rPr>
              <a:t>. </a:t>
            </a:r>
          </a:p>
          <a:p>
            <a:endParaRPr lang="sv-SE" sz="2400" dirty="0" smtClean="0">
              <a:solidFill>
                <a:schemeClr val="accent1"/>
              </a:solidFill>
            </a:endParaRPr>
          </a:p>
          <a:p>
            <a:r>
              <a:rPr lang="sv-SE" sz="2400" dirty="0" smtClean="0">
                <a:solidFill>
                  <a:schemeClr val="accent1"/>
                </a:solidFill>
              </a:rPr>
              <a:t>A new </a:t>
            </a:r>
            <a:r>
              <a:rPr lang="sv-SE" sz="2400" dirty="0" err="1" smtClean="0">
                <a:solidFill>
                  <a:schemeClr val="accent1"/>
                </a:solidFill>
              </a:rPr>
              <a:t>concept</a:t>
            </a:r>
            <a:r>
              <a:rPr lang="sv-SE" sz="2400" dirty="0" smtClean="0">
                <a:solidFill>
                  <a:schemeClr val="accent1"/>
                </a:solidFill>
              </a:rPr>
              <a:t> ”</a:t>
            </a:r>
            <a:r>
              <a:rPr lang="sv-SE" sz="2400" dirty="0" err="1" smtClean="0">
                <a:solidFill>
                  <a:schemeClr val="accent1"/>
                </a:solidFill>
              </a:rPr>
              <a:t>loose</a:t>
            </a:r>
            <a:r>
              <a:rPr lang="sv-SE" sz="2400" dirty="0" smtClean="0">
                <a:solidFill>
                  <a:schemeClr val="accent1"/>
                </a:solidFill>
              </a:rPr>
              <a:t> </a:t>
            </a:r>
            <a:r>
              <a:rPr lang="sv-SE" sz="2400" dirty="0" err="1" smtClean="0">
                <a:solidFill>
                  <a:schemeClr val="accent1"/>
                </a:solidFill>
              </a:rPr>
              <a:t>bow</a:t>
            </a:r>
            <a:r>
              <a:rPr lang="sv-SE" sz="2400" dirty="0" smtClean="0">
                <a:solidFill>
                  <a:schemeClr val="accent1"/>
                </a:solidFill>
              </a:rPr>
              <a:t>” is </a:t>
            </a:r>
            <a:r>
              <a:rPr lang="sv-SE" sz="2400" dirty="0" err="1" smtClean="0">
                <a:solidFill>
                  <a:schemeClr val="accent1"/>
                </a:solidFill>
              </a:rPr>
              <a:t>elaborated</a:t>
            </a:r>
            <a:r>
              <a:rPr lang="sv-SE" sz="2400" dirty="0" smtClean="0">
                <a:solidFill>
                  <a:schemeClr val="accent1"/>
                </a:solidFill>
              </a:rPr>
              <a:t>.</a:t>
            </a:r>
            <a:endParaRPr lang="sv-SE" sz="24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sv-SE" sz="2400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sv-SE" sz="24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4" name="textruta 3"/>
          <p:cNvSpPr txBox="1"/>
          <p:nvPr/>
        </p:nvSpPr>
        <p:spPr>
          <a:xfrm>
            <a:off x="431540" y="847273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v-SE" sz="2400" dirty="0" smtClean="0">
              <a:solidFill>
                <a:schemeClr val="accent1"/>
              </a:solidFill>
            </a:endParaRPr>
          </a:p>
          <a:p>
            <a:pPr algn="ctr"/>
            <a:r>
              <a:rPr lang="sv-SE" sz="2400" b="1" dirty="0" err="1" smtClean="0">
                <a:solidFill>
                  <a:schemeClr val="accent1"/>
                </a:solidFill>
              </a:rPr>
              <a:t>Activity</a:t>
            </a:r>
            <a:r>
              <a:rPr lang="sv-SE" sz="2400" b="1" dirty="0" smtClean="0">
                <a:solidFill>
                  <a:schemeClr val="accent1"/>
                </a:solidFill>
              </a:rPr>
              <a:t> 2</a:t>
            </a:r>
          </a:p>
          <a:p>
            <a:pPr algn="ctr"/>
            <a:r>
              <a:rPr lang="sv-SE" sz="2400" b="1" dirty="0" err="1" smtClean="0">
                <a:solidFill>
                  <a:schemeClr val="accent1"/>
                </a:solidFill>
              </a:rPr>
              <a:t>Concept</a:t>
            </a:r>
            <a:r>
              <a:rPr lang="sv-SE" sz="2400" b="1" dirty="0" smtClean="0">
                <a:solidFill>
                  <a:schemeClr val="accent1"/>
                </a:solidFill>
              </a:rPr>
              <a:t> </a:t>
            </a:r>
            <a:r>
              <a:rPr lang="sv-SE" sz="2400" b="1" dirty="0" err="1" smtClean="0">
                <a:solidFill>
                  <a:schemeClr val="accent1"/>
                </a:solidFill>
              </a:rPr>
              <a:t>study</a:t>
            </a:r>
            <a:r>
              <a:rPr lang="sv-SE" sz="2400" b="1" dirty="0" smtClean="0">
                <a:solidFill>
                  <a:schemeClr val="accent1"/>
                </a:solidFill>
              </a:rPr>
              <a:t> on </a:t>
            </a:r>
            <a:r>
              <a:rPr lang="sv-SE" sz="2400" b="1" dirty="0" err="1" smtClean="0">
                <a:solidFill>
                  <a:schemeClr val="accent1"/>
                </a:solidFill>
              </a:rPr>
              <a:t>next</a:t>
            </a:r>
            <a:r>
              <a:rPr lang="sv-SE" sz="2400" b="1" dirty="0" smtClean="0">
                <a:solidFill>
                  <a:schemeClr val="accent1"/>
                </a:solidFill>
              </a:rPr>
              <a:t> generation </a:t>
            </a:r>
            <a:r>
              <a:rPr lang="sv-SE" sz="2400" b="1" dirty="0" err="1" smtClean="0">
                <a:solidFill>
                  <a:schemeClr val="accent1"/>
                </a:solidFill>
              </a:rPr>
              <a:t>icebreakers</a:t>
            </a:r>
            <a:endParaRPr lang="en-GB" sz="2400" b="1" dirty="0" smtClean="0">
              <a:solidFill>
                <a:schemeClr val="accent1"/>
              </a:solidFill>
            </a:endParaRPr>
          </a:p>
        </p:txBody>
      </p:sp>
      <p:pic>
        <p:nvPicPr>
          <p:cNvPr id="6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G:\INNOVATION\EU_controller\WINMOS\Presentationer\PPT mall\en_tentea_beneficiaries_logo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6359601"/>
            <a:ext cx="3392431" cy="45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671597"/>
            <a:ext cx="5417681" cy="1644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991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1192778"/>
          </a:xfrm>
        </p:spPr>
        <p:txBody>
          <a:bodyPr>
            <a:normAutofit fontScale="90000"/>
          </a:bodyPr>
          <a:lstStyle/>
          <a:p>
            <a:r>
              <a:rPr lang="sv-SE" sz="2000" dirty="0" err="1" smtClean="0"/>
              <a:t>Activity</a:t>
            </a:r>
            <a:r>
              <a:rPr lang="sv-SE" sz="2000" dirty="0" smtClean="0"/>
              <a:t> 3</a:t>
            </a:r>
            <a:br>
              <a:rPr lang="sv-SE" sz="2000" dirty="0" smtClean="0"/>
            </a:br>
            <a:r>
              <a:rPr lang="sv-SE" sz="2000" dirty="0" err="1" smtClean="0"/>
              <a:t>Improved</a:t>
            </a:r>
            <a:r>
              <a:rPr lang="sv-SE" sz="2000" dirty="0" smtClean="0"/>
              <a:t> </a:t>
            </a:r>
            <a:r>
              <a:rPr lang="sv-SE" sz="2000" dirty="0" err="1" smtClean="0"/>
              <a:t>environment</a:t>
            </a:r>
            <a:r>
              <a:rPr lang="sv-SE" sz="2000" dirty="0" smtClean="0"/>
              <a:t> </a:t>
            </a:r>
            <a:r>
              <a:rPr lang="sv-SE" sz="2000" dirty="0" err="1" smtClean="0"/>
              <a:t>performance</a:t>
            </a:r>
            <a:r>
              <a:rPr lang="sv-SE" sz="2000" dirty="0" smtClean="0"/>
              <a:t/>
            </a:r>
            <a:br>
              <a:rPr lang="sv-SE" sz="2000" dirty="0" smtClean="0"/>
            </a:br>
            <a:r>
              <a:rPr lang="sv-SE" sz="2000" dirty="0"/>
              <a:t/>
            </a:r>
            <a:br>
              <a:rPr lang="sv-SE" sz="2000" dirty="0"/>
            </a:br>
            <a:endParaRPr lang="en-GB" sz="2000" dirty="0"/>
          </a:p>
        </p:txBody>
      </p:sp>
      <p:pic>
        <p:nvPicPr>
          <p:cNvPr id="6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G:\INNOVATION\EU_controller\WINMOS\Presentationer\PPT mall\en_tentea_beneficiaries_logo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6359601"/>
            <a:ext cx="3392431" cy="45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79511" y="2348880"/>
            <a:ext cx="896448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 smtClean="0"/>
              <a:t>Equipment </a:t>
            </a:r>
            <a:r>
              <a:rPr lang="sv-SE" dirty="0" err="1" smtClean="0"/>
              <a:t>developed</a:t>
            </a:r>
            <a:r>
              <a:rPr lang="sv-SE" dirty="0" smtClean="0"/>
              <a:t> and </a:t>
            </a:r>
            <a:r>
              <a:rPr lang="sv-SE" dirty="0" err="1" smtClean="0"/>
              <a:t>fitted</a:t>
            </a:r>
            <a:r>
              <a:rPr lang="sv-SE" dirty="0" smtClean="0"/>
              <a:t> on </a:t>
            </a:r>
            <a:r>
              <a:rPr lang="sv-SE" dirty="0" err="1" smtClean="0"/>
              <a:t>first</a:t>
            </a:r>
            <a:r>
              <a:rPr lang="sv-SE" dirty="0" smtClean="0"/>
              <a:t> </a:t>
            </a:r>
            <a:r>
              <a:rPr lang="sv-SE" dirty="0" err="1" smtClean="0"/>
              <a:t>engine</a:t>
            </a:r>
            <a:endParaRPr lang="sv-S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sv-S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 err="1" smtClean="0"/>
              <a:t>Reduction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</a:t>
            </a:r>
            <a:r>
              <a:rPr lang="sv-SE" dirty="0" err="1" smtClean="0"/>
              <a:t>fuel</a:t>
            </a:r>
            <a:r>
              <a:rPr lang="sv-SE" dirty="0" smtClean="0"/>
              <a:t> </a:t>
            </a:r>
            <a:r>
              <a:rPr lang="sv-SE" dirty="0" err="1" smtClean="0"/>
              <a:t>consumption</a:t>
            </a:r>
            <a:r>
              <a:rPr lang="sv-SE" dirty="0" smtClean="0"/>
              <a:t>, 5-7%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v-S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 err="1" smtClean="0"/>
              <a:t>Reduction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Black </a:t>
            </a:r>
            <a:r>
              <a:rPr lang="sv-SE" dirty="0" err="1" smtClean="0"/>
              <a:t>Carbon</a:t>
            </a:r>
            <a:r>
              <a:rPr lang="sv-SE" dirty="0" smtClean="0"/>
              <a:t> emission 95%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v-S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 err="1" smtClean="0"/>
              <a:t>NOx</a:t>
            </a:r>
            <a:r>
              <a:rPr lang="sv-SE" dirty="0" smtClean="0"/>
              <a:t> </a:t>
            </a:r>
            <a:r>
              <a:rPr lang="sv-SE" dirty="0" err="1" smtClean="0"/>
              <a:t>level</a:t>
            </a:r>
            <a:r>
              <a:rPr lang="sv-SE" dirty="0" smtClean="0"/>
              <a:t>  still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high</a:t>
            </a:r>
            <a:r>
              <a:rPr lang="sv-SE" dirty="0" smtClean="0"/>
              <a:t> </a:t>
            </a:r>
            <a:r>
              <a:rPr lang="sv-SE" dirty="0" err="1" smtClean="0"/>
              <a:t>during</a:t>
            </a:r>
            <a:r>
              <a:rPr lang="sv-SE" dirty="0" smtClean="0"/>
              <a:t> the </a:t>
            </a:r>
            <a:r>
              <a:rPr lang="sv-SE" dirty="0" err="1" smtClean="0"/>
              <a:t>first</a:t>
            </a:r>
            <a:r>
              <a:rPr lang="sv-SE" dirty="0" smtClean="0"/>
              <a:t> test </a:t>
            </a:r>
            <a:r>
              <a:rPr lang="sv-SE" dirty="0" err="1" smtClean="0"/>
              <a:t>trails</a:t>
            </a:r>
            <a:r>
              <a:rPr lang="sv-SE" dirty="0" smtClean="0"/>
              <a:t> </a:t>
            </a:r>
            <a:r>
              <a:rPr lang="sv-SE" dirty="0" err="1" smtClean="0"/>
              <a:t>but</a:t>
            </a:r>
            <a:r>
              <a:rPr lang="sv-SE" dirty="0" smtClean="0"/>
              <a:t> new turbo charger </a:t>
            </a:r>
            <a:r>
              <a:rPr lang="sv-SE" dirty="0" err="1" smtClean="0"/>
              <a:t>reduced</a:t>
            </a:r>
            <a:r>
              <a:rPr lang="sv-SE" dirty="0" smtClean="0"/>
              <a:t> the </a:t>
            </a:r>
            <a:r>
              <a:rPr lang="sv-SE" dirty="0" err="1" smtClean="0"/>
              <a:t>NOx</a:t>
            </a:r>
            <a:endParaRPr lang="sv-S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sv-S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 err="1" smtClean="0"/>
              <a:t>Water</a:t>
            </a:r>
            <a:r>
              <a:rPr lang="sv-SE" dirty="0" smtClean="0"/>
              <a:t> </a:t>
            </a:r>
            <a:r>
              <a:rPr lang="sv-SE" dirty="0" err="1" smtClean="0"/>
              <a:t>injection</a:t>
            </a:r>
            <a:r>
              <a:rPr lang="sv-SE" dirty="0" smtClean="0"/>
              <a:t> </a:t>
            </a:r>
            <a:r>
              <a:rPr lang="sv-SE" dirty="0" err="1" smtClean="0"/>
              <a:t>technique</a:t>
            </a:r>
            <a:r>
              <a:rPr lang="sv-SE" dirty="0" smtClean="0"/>
              <a:t> </a:t>
            </a:r>
            <a:r>
              <a:rPr lang="sv-SE" dirty="0" err="1" smtClean="0"/>
              <a:t>will</a:t>
            </a:r>
            <a:r>
              <a:rPr lang="sv-SE" dirty="0" smtClean="0"/>
              <a:t> be </a:t>
            </a:r>
            <a:r>
              <a:rPr lang="sv-SE" dirty="0" err="1" smtClean="0"/>
              <a:t>tested</a:t>
            </a:r>
            <a:r>
              <a:rPr lang="sv-SE" dirty="0" smtClean="0"/>
              <a:t> in order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reduce</a:t>
            </a:r>
            <a:r>
              <a:rPr lang="sv-SE" dirty="0" smtClean="0"/>
              <a:t> the </a:t>
            </a:r>
            <a:r>
              <a:rPr lang="sv-SE" dirty="0" err="1" smtClean="0"/>
              <a:t>Nox</a:t>
            </a:r>
            <a:r>
              <a:rPr lang="sv-SE" dirty="0" smtClean="0"/>
              <a:t> </a:t>
            </a:r>
            <a:r>
              <a:rPr lang="sv-SE" dirty="0" err="1" smtClean="0"/>
              <a:t>further</a:t>
            </a:r>
            <a:r>
              <a:rPr lang="sv-SE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379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/>
          <p:cNvSpPr txBox="1"/>
          <p:nvPr/>
        </p:nvSpPr>
        <p:spPr>
          <a:xfrm>
            <a:off x="467544" y="404664"/>
            <a:ext cx="82809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/>
              <a:t>Activity 4</a:t>
            </a:r>
          </a:p>
          <a:p>
            <a:pPr algn="ctr"/>
            <a:r>
              <a:rPr lang="en-GB" sz="4400" dirty="0" smtClean="0"/>
              <a:t>Next Generation </a:t>
            </a:r>
            <a:r>
              <a:rPr lang="en-GB" sz="4400" dirty="0" err="1" smtClean="0"/>
              <a:t>IBNet</a:t>
            </a:r>
            <a:endParaRPr lang="en-GB" sz="4400" dirty="0"/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INNOVATION\EU_controller\WINMOS\Presentationer\PPT mall\en_tentea_beneficiaries_logo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6359601"/>
            <a:ext cx="3392431" cy="45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87" t="23000" r="25780" b="27414"/>
          <a:stretch>
            <a:fillRect/>
          </a:stretch>
        </p:blipFill>
        <p:spPr bwMode="auto">
          <a:xfrm>
            <a:off x="1531675" y="1700808"/>
            <a:ext cx="6152658" cy="450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285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/>
          <p:cNvPicPr/>
          <p:nvPr/>
        </p:nvPicPr>
        <p:blipFill rotWithShape="1">
          <a:blip r:embed="rId2"/>
          <a:srcRect l="24485" t="35799" r="42591" b="30000"/>
          <a:stretch/>
        </p:blipFill>
        <p:spPr bwMode="auto">
          <a:xfrm>
            <a:off x="1043608" y="2427989"/>
            <a:ext cx="7056784" cy="38645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ruta 3"/>
          <p:cNvSpPr txBox="1"/>
          <p:nvPr/>
        </p:nvSpPr>
        <p:spPr>
          <a:xfrm>
            <a:off x="683568" y="291715"/>
            <a:ext cx="777375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/>
              <a:t>Activity 5</a:t>
            </a:r>
          </a:p>
          <a:p>
            <a:pPr algn="ctr"/>
            <a:r>
              <a:rPr lang="en-GB" sz="4400" dirty="0" smtClean="0"/>
              <a:t>Human resources and </a:t>
            </a:r>
          </a:p>
          <a:p>
            <a:pPr algn="ctr"/>
            <a:r>
              <a:rPr lang="en-GB" sz="4400" dirty="0"/>
              <a:t>t</a:t>
            </a:r>
            <a:r>
              <a:rPr lang="en-GB" sz="4400" dirty="0" smtClean="0"/>
              <a:t>raining facilities</a:t>
            </a:r>
            <a:endParaRPr lang="en-GB" sz="4400" dirty="0"/>
          </a:p>
        </p:txBody>
      </p:sp>
      <p:pic>
        <p:nvPicPr>
          <p:cNvPr id="5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G:\INNOVATION\EU_controller\WINMOS\Presentationer\PPT mall\en_tentea_beneficiaries_logo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6359601"/>
            <a:ext cx="3392431" cy="45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724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</TotalTime>
  <Words>415</Words>
  <Application>Microsoft Office PowerPoint</Application>
  <PresentationFormat>On-screen Show (4:3)</PresentationFormat>
  <Paragraphs>96</Paragraphs>
  <Slides>17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Office-tema</vt:lpstr>
      <vt:lpstr>PowerPoint Presentation</vt:lpstr>
      <vt:lpstr> </vt:lpstr>
      <vt:lpstr>PowerPoint Presentation</vt:lpstr>
      <vt:lpstr>3. The Icebreakers</vt:lpstr>
      <vt:lpstr>PowerPoint Presentation</vt:lpstr>
      <vt:lpstr>PowerPoint Presentation</vt:lpstr>
      <vt:lpstr>Activity 3 Improved environment performance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Lake Mälaren</vt:lpstr>
      <vt:lpstr>PowerPoint Presentation</vt:lpstr>
      <vt:lpstr>Progress Lake Mälaren</vt:lpstr>
      <vt:lpstr>PowerPoint Presentation</vt:lpstr>
    </vt:vector>
  </TitlesOfParts>
  <Company>Sjöfartsverket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Sundström, Magnus</dc:creator>
  <cp:lastModifiedBy>Jaan, Roy</cp:lastModifiedBy>
  <cp:revision>77</cp:revision>
  <dcterms:created xsi:type="dcterms:W3CDTF">2012-05-07T10:38:52Z</dcterms:created>
  <dcterms:modified xsi:type="dcterms:W3CDTF">2015-06-15T04:31:59Z</dcterms:modified>
</cp:coreProperties>
</file>